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80" r:id="rId15"/>
    <p:sldId id="281" r:id="rId16"/>
    <p:sldId id="270" r:id="rId17"/>
    <p:sldId id="271" r:id="rId18"/>
    <p:sldId id="272" r:id="rId19"/>
    <p:sldId id="273" r:id="rId20"/>
    <p:sldId id="274" r:id="rId21"/>
    <p:sldId id="284" r:id="rId22"/>
    <p:sldId id="276" r:id="rId23"/>
    <p:sldId id="277" r:id="rId24"/>
    <p:sldId id="282" r:id="rId25"/>
    <p:sldId id="283" r:id="rId26"/>
    <p:sldId id="285" r:id="rId27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2422" autoAdjust="0"/>
  </p:normalViewPr>
  <p:slideViewPr>
    <p:cSldViewPr>
      <p:cViewPr varScale="1">
        <p:scale>
          <a:sx n="60" d="100"/>
          <a:sy n="60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201484-B780-4C97-A5EE-52DD9B765037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0E3370-C454-431F-8E23-73C81CE11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6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3B8FA9-5E82-443F-84D7-98C0554058D6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7F99E2-9329-4534-B8E8-A16585478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6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8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98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5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7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78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7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83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96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75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2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8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4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5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0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9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9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F99E2-9329-4534-B8E8-A16585478E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5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63D3-1F34-48E7-A7DE-332CECC74B2A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367B-880F-4BC8-8C3B-1C223C1B6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Units and Problem Solving</a:t>
            </a:r>
            <a:endParaRPr lang="en-US" dirty="0"/>
          </a:p>
        </p:txBody>
      </p:sp>
      <p:pic>
        <p:nvPicPr>
          <p:cNvPr id="1026" name="Picture 2" descr="C:\Users\Lisa\AppData\Local\Microsoft\Windows\Temporary Internet Files\Content.IE5\HVHXK7B3\MCj007880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29000"/>
            <a:ext cx="2943225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1.5 Conversion of Units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quantity may be expressed in other units through the use of </a:t>
            </a:r>
            <a:r>
              <a:rPr lang="en-US" b="1" dirty="0" smtClean="0"/>
              <a:t>conversion factors.</a:t>
            </a:r>
          </a:p>
          <a:p>
            <a:r>
              <a:rPr lang="en-US" b="1" dirty="0" smtClean="0"/>
              <a:t>	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Any </a:t>
            </a:r>
            <a:r>
              <a:rPr lang="en-US" b="1" dirty="0" smtClean="0"/>
              <a:t>conversion factor is equal to 1</a:t>
            </a:r>
            <a:r>
              <a:rPr lang="en-US" dirty="0" smtClean="0"/>
              <a:t>, so multiplying or dividing by this factor does not alter the quantity.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Determine the correct conversion factor by dimensional (unit) analysis.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Example 1.3:  </a:t>
            </a:r>
            <a:r>
              <a:rPr lang="en-US" dirty="0" smtClean="0"/>
              <a:t>A jogger walks 3200 meters every day. What is this distance in miles?</a:t>
            </a:r>
          </a:p>
          <a:p>
            <a:endParaRPr lang="en-US" dirty="0" smtClean="0"/>
          </a:p>
          <a:p>
            <a:r>
              <a:rPr lang="en-US" dirty="0" smtClean="0"/>
              <a:t>	1 mile = 1609 meters, therefore, you may multiply by </a:t>
            </a:r>
          </a:p>
          <a:p>
            <a:r>
              <a:rPr lang="en-US" dirty="0" smtClean="0"/>
              <a:t>	</a:t>
            </a:r>
            <a:r>
              <a:rPr lang="en-US" u="sng" dirty="0" smtClean="0"/>
              <a:t>(  1 mi  )</a:t>
            </a:r>
            <a:r>
              <a:rPr lang="en-US" dirty="0" smtClean="0"/>
              <a:t>	or   </a:t>
            </a:r>
            <a:r>
              <a:rPr lang="en-US" u="sng" dirty="0" smtClean="0"/>
              <a:t>(1609 m)</a:t>
            </a:r>
          </a:p>
          <a:p>
            <a:r>
              <a:rPr lang="en-US" dirty="0" smtClean="0"/>
              <a:t>	(1609 m)	          (1mi)</a:t>
            </a:r>
          </a:p>
          <a:p>
            <a:endParaRPr lang="en-US" dirty="0" smtClean="0"/>
          </a:p>
          <a:p>
            <a:r>
              <a:rPr lang="en-US" dirty="0" smtClean="0"/>
              <a:t>	but, which one to choose? Unit analysis to the rescue…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u="sng" dirty="0" smtClean="0"/>
              <a:t>(3200 m )</a:t>
            </a:r>
            <a:r>
              <a:rPr lang="en-US" dirty="0" smtClean="0"/>
              <a:t>   x  </a:t>
            </a:r>
            <a:r>
              <a:rPr lang="en-US" u="sng" dirty="0" smtClean="0"/>
              <a:t>( 1 mi  )  </a:t>
            </a:r>
            <a:r>
              <a:rPr lang="en-US" dirty="0" smtClean="0"/>
              <a:t>=   1.99 mi  ≈   2.0 mi.</a:t>
            </a:r>
          </a:p>
          <a:p>
            <a:r>
              <a:rPr lang="en-US" dirty="0" smtClean="0"/>
              <a:t>	         1	       (1609 m)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5029200"/>
            <a:ext cx="7620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5105400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5334000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1.5 Conversion of Units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 1.4:  </a:t>
            </a:r>
            <a:r>
              <a:rPr lang="en-US" dirty="0" smtClean="0"/>
              <a:t>A car travels with a speed of 25 m/s. What is the speed in mi/h (miles per hour)?</a:t>
            </a:r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	Here we need to convert meters to miles and second to hours. We can use the conversion factor (1 mi / 1609 m), to convert meters to miles and (3600 s / 1 h) to convert  seconds to hours.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u="sng" dirty="0" smtClean="0"/>
              <a:t>(25 m )</a:t>
            </a:r>
            <a:r>
              <a:rPr lang="en-US" dirty="0" smtClean="0"/>
              <a:t>   x    </a:t>
            </a:r>
            <a:r>
              <a:rPr lang="en-US" u="sng" dirty="0" smtClean="0"/>
              <a:t>( 1 mi  )</a:t>
            </a:r>
            <a:r>
              <a:rPr lang="en-US" dirty="0" smtClean="0"/>
              <a:t>    x   (</a:t>
            </a:r>
            <a:r>
              <a:rPr lang="en-US" u="sng" dirty="0" smtClean="0"/>
              <a:t>3600 s)</a:t>
            </a:r>
            <a:r>
              <a:rPr lang="en-US" dirty="0" smtClean="0"/>
              <a:t>   =   56 </a:t>
            </a:r>
            <a:r>
              <a:rPr lang="en-US" u="sng" dirty="0" smtClean="0"/>
              <a:t>mi</a:t>
            </a:r>
          </a:p>
          <a:p>
            <a:r>
              <a:rPr lang="en-US" dirty="0" smtClean="0"/>
              <a:t>	  (  1 s )	   (1609 m)          ( 1 h )	   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also use the direct conversion (1 mi/h = 0.447 m/s).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u="sng" dirty="0" smtClean="0"/>
              <a:t>(25 m )</a:t>
            </a:r>
            <a:r>
              <a:rPr lang="en-US" dirty="0" smtClean="0"/>
              <a:t>   x    </a:t>
            </a:r>
            <a:r>
              <a:rPr lang="en-US" u="sng" dirty="0" smtClean="0"/>
              <a:t>( 1 mi /h )</a:t>
            </a:r>
            <a:r>
              <a:rPr lang="en-US" dirty="0" smtClean="0"/>
              <a:t>     =   56 </a:t>
            </a:r>
            <a:r>
              <a:rPr lang="en-US" u="sng" dirty="0" smtClean="0"/>
              <a:t>mi</a:t>
            </a:r>
          </a:p>
          <a:p>
            <a:r>
              <a:rPr lang="en-US" dirty="0" smtClean="0"/>
              <a:t>	  (  1 s )	   (0.447 m/s) 	    h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29200" y="3048000"/>
            <a:ext cx="7620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3429000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3124200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124200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3429000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14800" y="4724400"/>
            <a:ext cx="7620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Check for Understanding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784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/>
            <a:r>
              <a:rPr lang="en-US" dirty="0" smtClean="0"/>
              <a:t>a. What is the difference between standard units and a system of units?</a:t>
            </a:r>
          </a:p>
          <a:p>
            <a:pPr marL="342900" indent="-342900" hangingPunct="0"/>
            <a:r>
              <a:rPr lang="en-US" dirty="0" smtClean="0"/>
              <a:t>		 </a:t>
            </a:r>
            <a:r>
              <a:rPr lang="en-US" dirty="0" smtClean="0">
                <a:solidFill>
                  <a:srgbClr val="FF0000"/>
                </a:solidFill>
              </a:rPr>
              <a:t>Standard units are things like meters, seconds, </a:t>
            </a:r>
            <a:r>
              <a:rPr lang="en-US" dirty="0" err="1" smtClean="0">
                <a:solidFill>
                  <a:srgbClr val="FF0000"/>
                </a:solidFill>
              </a:rPr>
              <a:t>newtons</a:t>
            </a:r>
            <a:r>
              <a:rPr lang="en-US" dirty="0" smtClean="0">
                <a:solidFill>
                  <a:srgbClr val="FF0000"/>
                </a:solidFill>
              </a:rPr>
              <a:t>. A group of 	standard   units make a system of units, such as metric, English, or SI.</a:t>
            </a:r>
            <a:endParaRPr lang="en-US" dirty="0" smtClean="0"/>
          </a:p>
          <a:p>
            <a:pPr hangingPunct="0"/>
            <a:r>
              <a:rPr lang="en-US" dirty="0" smtClean="0"/>
              <a:t>b. What is SI and what are the 3 main base units? </a:t>
            </a:r>
          </a:p>
          <a:p>
            <a:pPr hangingPunct="0"/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SI is a newer version of the metric system, which is base-10. The three 	main units are m, kg, s.</a:t>
            </a:r>
          </a:p>
          <a:p>
            <a:pPr hangingPunct="0"/>
            <a:r>
              <a:rPr lang="en-US" dirty="0" smtClean="0"/>
              <a:t>c. What does the prefix kilo- mean? </a:t>
            </a:r>
          </a:p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d. What does the prefix </a:t>
            </a:r>
            <a:r>
              <a:rPr lang="en-US" dirty="0" err="1" smtClean="0"/>
              <a:t>centi</a:t>
            </a:r>
            <a:r>
              <a:rPr lang="en-US" dirty="0" smtClean="0"/>
              <a:t>- mean? </a:t>
            </a:r>
            <a:endParaRPr lang="en-US" i="1" dirty="0" smtClean="0"/>
          </a:p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e. What does the prefix mega- mean?</a:t>
            </a:r>
            <a:r>
              <a:rPr lang="en-US" i="1" dirty="0" smtClean="0"/>
              <a:t> </a:t>
            </a:r>
          </a:p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f. What does the prefix micro- mean? 		What Greek letter is used? </a:t>
            </a:r>
            <a:endParaRPr lang="en-US" i="1" dirty="0" smtClean="0"/>
          </a:p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g. What does the prefix </a:t>
            </a:r>
            <a:r>
              <a:rPr lang="en-US" dirty="0" err="1" smtClean="0"/>
              <a:t>milli</a:t>
            </a:r>
            <a:r>
              <a:rPr lang="en-US" dirty="0" smtClean="0"/>
              <a:t>- mean? </a:t>
            </a:r>
          </a:p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h. Why would I use dimensional or unit analysis</a:t>
            </a:r>
            <a:r>
              <a:rPr lang="en-US" i="1" dirty="0" smtClean="0"/>
              <a:t>?</a:t>
            </a:r>
          </a:p>
          <a:p>
            <a:pPr hangingPunct="0"/>
            <a:endParaRPr lang="en-US" i="1" dirty="0" smtClean="0"/>
          </a:p>
          <a:p>
            <a:pPr hangingPunct="0"/>
            <a:endParaRPr lang="en-US" sz="2400" dirty="0" smtClean="0">
              <a:cs typeface="Arial" pitchFamily="34" charset="0"/>
            </a:endParaRPr>
          </a:p>
          <a:p>
            <a:pPr hangingPunct="0"/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8956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42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million or 10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03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-6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449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5410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make sure my formula is correct or to find the units of my answer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 descr="ICB_BulletedTxt_Content"/>
          <p:cNvSpPr txBox="1">
            <a:spLocks noChangeArrowheads="1"/>
          </p:cNvSpPr>
          <p:nvPr/>
        </p:nvSpPr>
        <p:spPr>
          <a:xfrm>
            <a:off x="457200" y="1295400"/>
            <a:ext cx="7894637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1963" lvl="0" indent="-461963">
              <a:defRPr/>
            </a:pPr>
            <a:r>
              <a:rPr lang="en-US" sz="2000" dirty="0" smtClean="0"/>
              <a:t>• </a:t>
            </a:r>
            <a:r>
              <a:rPr lang="en-US" sz="2000" b="1" dirty="0" smtClean="0">
                <a:solidFill>
                  <a:srgbClr val="0070C0"/>
                </a:solidFill>
              </a:rPr>
              <a:t>Exact numbers </a:t>
            </a:r>
            <a:r>
              <a:rPr lang="en-US" sz="2000" dirty="0" smtClean="0"/>
              <a:t>have no uncertainty or error</a:t>
            </a:r>
          </a:p>
          <a:p>
            <a:pPr marL="461963" lvl="0" indent="-461963">
              <a:defRPr/>
            </a:pPr>
            <a:r>
              <a:rPr lang="en-US" sz="2000" dirty="0" smtClean="0"/>
              <a:t>	ex:  the 100 used to calculate percentage</a:t>
            </a:r>
          </a:p>
          <a:p>
            <a:pPr marL="461963" lvl="0" indent="-461963">
              <a:defRPr/>
            </a:pPr>
            <a:r>
              <a:rPr lang="en-US" sz="2000" dirty="0" smtClean="0"/>
              <a:t>	ex:  the 2 in the equation  c = 2</a:t>
            </a:r>
            <a:r>
              <a:rPr lang="el-GR" sz="2000" dirty="0" smtClean="0"/>
              <a:t>π</a:t>
            </a:r>
            <a:r>
              <a:rPr lang="en-US" sz="2000" dirty="0" smtClean="0"/>
              <a:t> r</a:t>
            </a:r>
          </a:p>
          <a:p>
            <a:pPr marL="461963" lvl="0" indent="-461963">
              <a:spcBef>
                <a:spcPct val="100000"/>
              </a:spcBef>
              <a:defRPr/>
            </a:pPr>
            <a:r>
              <a:rPr lang="en-US" sz="2000" dirty="0" smtClean="0"/>
              <a:t>• </a:t>
            </a:r>
            <a:r>
              <a:rPr lang="en-US" sz="2000" b="1" dirty="0" smtClean="0">
                <a:solidFill>
                  <a:srgbClr val="0070C0"/>
                </a:solidFill>
              </a:rPr>
              <a:t>Measured numbers </a:t>
            </a:r>
            <a:r>
              <a:rPr lang="en-US" sz="2000" dirty="0" smtClean="0"/>
              <a:t>have some degree of uncertainty or error.</a:t>
            </a:r>
          </a:p>
          <a:p>
            <a:pPr marL="461963" lvl="0" indent="-461963">
              <a:spcBef>
                <a:spcPct val="100000"/>
              </a:spcBef>
              <a:defRPr/>
            </a:pPr>
            <a:r>
              <a:rPr lang="en-US" sz="2000" dirty="0" smtClean="0"/>
              <a:t>• When calculations are done with measured numbers, the error of measurement is propagated, or carried along.</a:t>
            </a:r>
          </a:p>
          <a:p>
            <a:pPr marL="461963" lvl="0" indent="-461963">
              <a:spcBef>
                <a:spcPct val="100000"/>
              </a:spcBef>
              <a:defRPr/>
            </a:pPr>
            <a:r>
              <a:rPr lang="en-US" sz="2000" dirty="0" smtClean="0"/>
              <a:t>•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number of significant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figures (or digits) </a:t>
            </a:r>
            <a:r>
              <a:rPr lang="en-US" sz="2000" dirty="0" smtClean="0"/>
              <a:t>in a quantity is the number of reliably known digits it contains.</a:t>
            </a:r>
          </a:p>
          <a:p>
            <a:pPr marL="461963" indent="-461963">
              <a:spcBef>
                <a:spcPct val="100000"/>
              </a:spcBef>
            </a:pPr>
            <a:r>
              <a:rPr lang="en-US" sz="2000" dirty="0" smtClean="0"/>
              <a:t>• There are some basic rules that can be used to determine the number of significant digits in a measurement.</a:t>
            </a:r>
          </a:p>
        </p:txBody>
      </p:sp>
      <p:pic>
        <p:nvPicPr>
          <p:cNvPr id="24578" name="Picture 2" descr="C:\Users\Lisa\AppData\Local\Microsoft\Windows\Temporary Internet Files\Content.IE5\8Q3H15MO\MPj043854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"/>
            <a:ext cx="200275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ICB_BulletedTxt_Content"/>
          <p:cNvSpPr txBox="1">
            <a:spLocks noChangeArrowheads="1"/>
          </p:cNvSpPr>
          <p:nvPr/>
        </p:nvSpPr>
        <p:spPr>
          <a:xfrm>
            <a:off x="762000" y="1447800"/>
            <a:ext cx="789463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Definition: All the valid digits in a measurement, the number of which indicates the measurement’s precision (degree of exactness).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also called significant figures, or sig figs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 the Atlantic &amp; Pacific Rule to determine the sig figs.</a:t>
            </a:r>
          </a:p>
        </p:txBody>
      </p:sp>
      <p:pic>
        <p:nvPicPr>
          <p:cNvPr id="4" name="Picture 4" descr="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0"/>
            <a:ext cx="3810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4572000"/>
            <a:ext cx="1371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PACIFIC</a:t>
            </a:r>
          </a:p>
          <a:p>
            <a:pPr>
              <a:spcBef>
                <a:spcPct val="50000"/>
              </a:spcBef>
            </a:pPr>
            <a:r>
              <a:rPr lang="en-US"/>
              <a:t>OCEAN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4572000"/>
            <a:ext cx="1371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ATLANTIC</a:t>
            </a:r>
          </a:p>
          <a:p>
            <a:pPr>
              <a:spcBef>
                <a:spcPct val="50000"/>
              </a:spcBef>
            </a:pPr>
            <a:r>
              <a:rPr lang="en-US"/>
              <a:t>OCEAN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609600"/>
            <a:ext cx="7543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If the…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Decimal 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bsent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Count from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Atlantic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side from the first non-zero digit.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4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Decimal 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Count all digits from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Pacific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side from the first non-zero digit. 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352800" y="3276600"/>
            <a:ext cx="2895600" cy="381000"/>
          </a:xfrm>
          <a:prstGeom prst="rightArrow">
            <a:avLst>
              <a:gd name="adj1" fmla="val 50000"/>
              <a:gd name="adj2" fmla="val 1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flipH="1">
            <a:off x="3505200" y="1600200"/>
            <a:ext cx="2895600" cy="381000"/>
          </a:xfrm>
          <a:prstGeom prst="rightArrow">
            <a:avLst>
              <a:gd name="adj1" fmla="val 50000"/>
              <a:gd name="adj2" fmla="val 1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00200" y="4495800"/>
            <a:ext cx="152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5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 descr="ICB_BulletedTxt_Content"/>
          <p:cNvSpPr txBox="1">
            <a:spLocks noChangeArrowheads="1"/>
          </p:cNvSpPr>
          <p:nvPr/>
        </p:nvSpPr>
        <p:spPr>
          <a:xfrm>
            <a:off x="609600" y="838200"/>
            <a:ext cx="7894637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1963" indent="-461963">
              <a:spcBef>
                <a:spcPct val="0"/>
              </a:spcBef>
            </a:pPr>
            <a:r>
              <a:rPr lang="en-US" sz="2000" i="1" dirty="0" smtClean="0"/>
              <a:t>Examples:</a:t>
            </a:r>
            <a:r>
              <a:rPr lang="en-US" sz="2000" dirty="0" smtClean="0"/>
              <a:t>	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421  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Decimal is absent -&gt; Atlantic; three significant figures</a:t>
            </a:r>
          </a:p>
          <a:p>
            <a:pPr marL="461963" indent="-461963">
              <a:spcBef>
                <a:spcPct val="0"/>
              </a:spcBef>
            </a:pPr>
            <a:endParaRPr lang="en-US" sz="2000" dirty="0" smtClean="0"/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421 000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Decimal is absent -&gt; Atlantic; three significant figures</a:t>
            </a:r>
          </a:p>
          <a:p>
            <a:pPr marL="461963" indent="-461963">
              <a:spcBef>
                <a:spcPct val="0"/>
              </a:spcBef>
            </a:pPr>
            <a:endParaRPr lang="en-US" sz="2000" dirty="0" smtClean="0"/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42.100 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Decimal is present -&gt; Pacific;  five sig figs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4.201 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 four sig figs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</a:t>
            </a:r>
            <a:endParaRPr lang="en-US" sz="1600" dirty="0" smtClean="0"/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0.421 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 </a:t>
            </a:r>
            <a:r>
              <a:rPr lang="en-US" sz="2000" dirty="0" smtClean="0">
                <a:solidFill>
                  <a:srgbClr val="FF0000"/>
                </a:solidFill>
              </a:rPr>
              <a:t>three sig figs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0.000421 </a:t>
            </a:r>
          </a:p>
          <a:p>
            <a:pPr marL="461963" indent="-461963">
              <a:spcBef>
                <a:spcPct val="0"/>
              </a:spcBef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three sig figs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Bef>
                <a:spcPct val="0"/>
              </a:spcBef>
            </a:pPr>
            <a:r>
              <a:rPr lang="en-US" i="1" dirty="0" smtClean="0">
                <a:solidFill>
                  <a:schemeClr val="accent1"/>
                </a:solidFill>
              </a:rPr>
              <a:t>To eliminate doubt, write the number in scientific notation.</a:t>
            </a:r>
          </a:p>
          <a:p>
            <a:pPr marL="461963" indent="-461963">
              <a:spcBef>
                <a:spcPct val="0"/>
              </a:spcBef>
            </a:pPr>
            <a:endParaRPr lang="en-US" i="1" dirty="0" smtClean="0">
              <a:solidFill>
                <a:schemeClr val="accent1"/>
              </a:solidFill>
            </a:endParaRP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4.2100 x 10</a:t>
            </a:r>
            <a:r>
              <a:rPr lang="en-US" baseline="30000" dirty="0" smtClean="0"/>
              <a:t>5</a:t>
            </a:r>
            <a:r>
              <a:rPr lang="en-US" dirty="0" smtClean="0"/>
              <a:t> – five sig figs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4.21 x 10</a:t>
            </a:r>
            <a:r>
              <a:rPr lang="en-US" baseline="30000" dirty="0" smtClean="0"/>
              <a:t>5 </a:t>
            </a:r>
            <a:r>
              <a:rPr lang="en-US" dirty="0" smtClean="0"/>
              <a:t>– three sig figs	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A bar placed above a zero is also acceptable.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        4, 210, 000 – five sig figs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 4, 210, 000 – seven sig figs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To avoid confusion, for the purpose of this course we will consider numbers with trailing zeros to be significant.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ex: 20 s has two sig figs, even if it is not written as 2.0 x 10</a:t>
            </a:r>
            <a:r>
              <a:rPr lang="en-US" baseline="30000" dirty="0" smtClean="0"/>
              <a:t>1</a:t>
            </a:r>
            <a:r>
              <a:rPr lang="en-US" dirty="0" smtClean="0"/>
              <a:t> s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3124200"/>
            <a:ext cx="7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7400" y="3657600"/>
            <a:ext cx="7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19200"/>
            <a:ext cx="777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Bef>
                <a:spcPct val="100000"/>
              </a:spcBef>
            </a:pPr>
            <a:r>
              <a:rPr lang="en-US" dirty="0" smtClean="0"/>
              <a:t>• When you perform any arithmetic operation, it is important to remember that the result never can be more precise than the least-precise measurement.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100000"/>
              </a:spcBef>
            </a:pPr>
            <a:r>
              <a:rPr lang="en-US" dirty="0" smtClean="0"/>
              <a:t>• The final result of an addition or subtraction should have the same number of decimal places as the quantity with the </a:t>
            </a:r>
            <a:r>
              <a:rPr lang="en-US" dirty="0" smtClean="0">
                <a:solidFill>
                  <a:srgbClr val="FF0000"/>
                </a:solidFill>
              </a:rPr>
              <a:t>least number of decimal places </a:t>
            </a:r>
            <a:r>
              <a:rPr lang="en-US" dirty="0" smtClean="0"/>
              <a:t>used in the calculation.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i="1" dirty="0" smtClean="0"/>
              <a:t>Example: 	 </a:t>
            </a:r>
            <a:r>
              <a:rPr lang="en-US" dirty="0" smtClean="0"/>
              <a:t>	  23.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	    	    4.77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		125.39					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   		           +         </a:t>
            </a:r>
            <a:r>
              <a:rPr lang="en-US" u="sng" dirty="0" smtClean="0"/>
              <a:t>3.581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		156.841	Round to  156.8   (one decimal place)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</a:t>
            </a:r>
            <a:endParaRPr lang="en-US" baseline="30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267200" y="4419600"/>
            <a:ext cx="609600" cy="5334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838200"/>
            <a:ext cx="7924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Bef>
                <a:spcPct val="0"/>
              </a:spcBef>
            </a:pPr>
            <a:r>
              <a:rPr lang="en-US" dirty="0" smtClean="0"/>
              <a:t>• To multiply or divide measurements, perform the calculation and then round to the same number of significant digits as the least-precise measurement.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(</a:t>
            </a:r>
            <a:r>
              <a:rPr lang="en-US" u="sng" dirty="0" smtClean="0"/>
              <a:t>3.64928 x 10</a:t>
            </a:r>
            <a:r>
              <a:rPr lang="en-US" u="sng" baseline="30000" dirty="0" smtClean="0"/>
              <a:t>5</a:t>
            </a:r>
            <a:r>
              <a:rPr lang="en-US" u="sng" dirty="0" smtClean="0"/>
              <a:t>) (7.65314 x 10</a:t>
            </a:r>
            <a:r>
              <a:rPr lang="en-US" u="sng" baseline="30000" dirty="0" smtClean="0"/>
              <a:t>7</a:t>
            </a:r>
            <a:r>
              <a:rPr lang="en-US" u="sng" dirty="0" smtClean="0"/>
              <a:t>)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(5.2 x 10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(5.7254 x 10</a:t>
            </a:r>
            <a:r>
              <a:rPr lang="en-US" baseline="30000" dirty="0" smtClean="0"/>
              <a:t>5</a:t>
            </a:r>
            <a:r>
              <a:rPr lang="en-US" dirty="0" smtClean="0"/>
              <a:t>)		</a:t>
            </a:r>
            <a:r>
              <a:rPr lang="en-US" dirty="0" smtClean="0">
                <a:solidFill>
                  <a:srgbClr val="FF0000"/>
                </a:solidFill>
              </a:rPr>
              <a:t>least precise measurement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= (3.64928 x 10</a:t>
            </a:r>
            <a:r>
              <a:rPr lang="en-US" baseline="30000" dirty="0" smtClean="0"/>
              <a:t>5</a:t>
            </a:r>
            <a:r>
              <a:rPr lang="en-US" dirty="0" smtClean="0"/>
              <a:t>) x (7.65314 x 10</a:t>
            </a:r>
            <a:r>
              <a:rPr lang="en-US" baseline="30000" dirty="0" smtClean="0"/>
              <a:t>7</a:t>
            </a:r>
            <a:r>
              <a:rPr lang="en-US" dirty="0" smtClean="0"/>
              <a:t>) ÷ (5.2 x 10</a:t>
            </a:r>
            <a:r>
              <a:rPr lang="en-US" baseline="30000" dirty="0" smtClean="0"/>
              <a:t>-3</a:t>
            </a:r>
            <a:r>
              <a:rPr lang="en-US" dirty="0" smtClean="0"/>
              <a:t>) ÷ (5.7254 x 10</a:t>
            </a:r>
            <a:r>
              <a:rPr lang="en-US" baseline="30000" dirty="0" smtClean="0"/>
              <a:t>5</a:t>
            </a:r>
            <a:r>
              <a:rPr lang="en-US" dirty="0" smtClean="0"/>
              <a:t>)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= 9.3808 x 10</a:t>
            </a:r>
            <a:r>
              <a:rPr lang="en-US" baseline="30000" dirty="0" smtClean="0"/>
              <a:t>9</a:t>
            </a:r>
          </a:p>
          <a:p>
            <a:pPr marL="461963" indent="-461963">
              <a:spcBef>
                <a:spcPct val="0"/>
              </a:spcBef>
            </a:pPr>
            <a:endParaRPr lang="en-US" baseline="30000" dirty="0" smtClean="0"/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=   9.4 x 10</a:t>
            </a:r>
            <a:r>
              <a:rPr lang="en-US" baseline="30000" dirty="0" smtClean="0"/>
              <a:t>9       </a:t>
            </a:r>
            <a:r>
              <a:rPr lang="en-US" dirty="0" smtClean="0"/>
              <a:t> because the least precise measurement has 2 sig figs.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3733800"/>
            <a:ext cx="1066800" cy="457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2819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cs typeface="Arial" pitchFamily="34" charset="0"/>
            </a:endParaRPr>
          </a:p>
          <a:p>
            <a:r>
              <a:rPr lang="en-US" sz="2400" dirty="0" smtClean="0">
                <a:cs typeface="Arial" pitchFamily="34" charset="0"/>
              </a:rPr>
              <a:t>Read Chapter 1</a:t>
            </a:r>
          </a:p>
          <a:p>
            <a:pPr>
              <a:buNone/>
            </a:pPr>
            <a:endParaRPr lang="en-US" sz="2400" dirty="0" smtClean="0">
              <a:cs typeface="Arial" pitchFamily="34" charset="0"/>
            </a:endParaRP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267200"/>
            <a:ext cx="1332213" cy="21860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25146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HW 1: pp. 26-31: 2,3,8,16,18,19, 28,29,38,39,52,54,56, 62, 68, 73, 74, 75.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486400"/>
            <a:ext cx="1066800" cy="457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8382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Bef>
                <a:spcPct val="0"/>
              </a:spcBef>
            </a:pPr>
            <a:r>
              <a:rPr lang="en-US" b="1" dirty="0" smtClean="0"/>
              <a:t>Rules for Rounding Off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smtClean="0">
                <a:sym typeface="Symbol" pitchFamily="18" charset="2"/>
              </a:rPr>
              <a:t>  </a:t>
            </a:r>
            <a:r>
              <a:rPr lang="en-US" dirty="0" smtClean="0"/>
              <a:t>In a series of calculations, carry the extra digits through to the final 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answer, then round off. ROUND ONLY ONCE AT THE END OF YOUR CALCULATION!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smtClean="0">
                <a:sym typeface="Symbol" pitchFamily="18" charset="2"/>
              </a:rPr>
              <a:t>  </a:t>
            </a:r>
            <a:r>
              <a:rPr lang="en-US" dirty="0" smtClean="0"/>
              <a:t>If the digit to be removed is: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smtClean="0">
                <a:sym typeface="Symbol" pitchFamily="18" charset="2"/>
              </a:rPr>
              <a:t> </a:t>
            </a:r>
            <a:r>
              <a:rPr lang="en-US" dirty="0" smtClean="0"/>
              <a:t>&lt;5, the preceding stays the same. 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		example: 1.33 rounds to 1.3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smtClean="0">
                <a:sym typeface="Symbol" pitchFamily="18" charset="2"/>
              </a:rPr>
              <a:t> </a:t>
            </a:r>
            <a:r>
              <a:rPr lang="en-US" dirty="0" smtClean="0"/>
              <a:t>5 or greater, the preceding digit increases by 1. </a:t>
            </a:r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		example: 1.36 	rounds to 1.4.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Example: Round </a:t>
            </a:r>
            <a:r>
              <a:rPr lang="en-US" dirty="0" smtClean="0">
                <a:solidFill>
                  <a:srgbClr val="0070C0"/>
                </a:solidFill>
              </a:rPr>
              <a:t>24.8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14 to </a:t>
            </a:r>
            <a:r>
              <a:rPr lang="en-US" dirty="0" smtClean="0">
                <a:solidFill>
                  <a:srgbClr val="0070C0"/>
                </a:solidFill>
              </a:rPr>
              <a:t>three</a:t>
            </a:r>
            <a:r>
              <a:rPr lang="en-US" dirty="0" smtClean="0"/>
              <a:t> figures.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Look at the </a:t>
            </a:r>
            <a:r>
              <a:rPr lang="en-US" dirty="0" smtClean="0">
                <a:solidFill>
                  <a:srgbClr val="FF0000"/>
                </a:solidFill>
              </a:rPr>
              <a:t>fourth</a:t>
            </a:r>
            <a:r>
              <a:rPr lang="en-US" dirty="0" smtClean="0"/>
              <a:t> figure. It is a 5, so the preceding digit increases by 1.             The original number becomes </a:t>
            </a:r>
          </a:p>
          <a:p>
            <a:pPr marL="461963" indent="-461963">
              <a:spcBef>
                <a:spcPct val="0"/>
              </a:spcBef>
            </a:pPr>
            <a:endParaRPr lang="en-US" dirty="0" smtClean="0"/>
          </a:p>
          <a:p>
            <a:pPr marL="461963" indent="-461963">
              <a:spcBef>
                <a:spcPct val="0"/>
              </a:spcBef>
            </a:pPr>
            <a:r>
              <a:rPr lang="en-US" dirty="0" smtClean="0"/>
              <a:t>	24.9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 error  </a:t>
            </a:r>
            <a:r>
              <a:rPr lang="en-US" dirty="0" smtClean="0"/>
              <a:t>is used to determine </a:t>
            </a:r>
            <a:r>
              <a:rPr lang="en-US" b="1" dirty="0" smtClean="0"/>
              <a:t>accuracy, </a:t>
            </a:r>
            <a:r>
              <a:rPr lang="en-US" dirty="0" smtClean="0"/>
              <a:t>or the variation of a measurement compared to the accepted or theoretical value.</a:t>
            </a:r>
          </a:p>
          <a:p>
            <a:endParaRPr lang="en-US" dirty="0" smtClean="0"/>
          </a:p>
          <a:p>
            <a:r>
              <a:rPr lang="en-US" dirty="0" smtClean="0"/>
              <a:t>	Percent error =  </a:t>
            </a:r>
            <a:r>
              <a:rPr lang="en-US" u="sng" dirty="0" smtClean="0"/>
              <a:t>measured value – accepted value </a:t>
            </a:r>
            <a:r>
              <a:rPr lang="en-US" dirty="0" smtClean="0"/>
              <a:t> × 100%</a:t>
            </a:r>
          </a:p>
          <a:p>
            <a:r>
              <a:rPr lang="en-US" dirty="0" smtClean="0"/>
              <a:t>		                     accepted value</a:t>
            </a:r>
          </a:p>
          <a:p>
            <a:endParaRPr lang="en-US" dirty="0" smtClean="0"/>
          </a:p>
          <a:p>
            <a:r>
              <a:rPr lang="en-US" i="1" dirty="0" smtClean="0"/>
              <a:t>Example:  </a:t>
            </a:r>
            <a:r>
              <a:rPr lang="en-US" dirty="0" smtClean="0"/>
              <a:t>The accepted value for the acceleration due to gravity is 9.80 m/s</a:t>
            </a:r>
            <a:r>
              <a:rPr lang="en-US" baseline="30000" dirty="0" smtClean="0"/>
              <a:t>2</a:t>
            </a:r>
            <a:r>
              <a:rPr lang="en-US" dirty="0" smtClean="0"/>
              <a:t>.  The experimental results on the first trial was 8.50 m/s</a:t>
            </a:r>
            <a:r>
              <a:rPr lang="en-US" baseline="30000" dirty="0" smtClean="0"/>
              <a:t>2</a:t>
            </a:r>
            <a:r>
              <a:rPr lang="en-US" dirty="0" smtClean="0"/>
              <a:t>.  What was the percent error?</a:t>
            </a:r>
          </a:p>
          <a:p>
            <a:endParaRPr lang="en-US" dirty="0" smtClean="0"/>
          </a:p>
          <a:p>
            <a:r>
              <a:rPr lang="en-US" dirty="0" smtClean="0"/>
              <a:t>		 </a:t>
            </a:r>
            <a:r>
              <a:rPr lang="en-US" u="sng" dirty="0" smtClean="0"/>
              <a:t>8.50 m/s</a:t>
            </a:r>
            <a:r>
              <a:rPr lang="en-US" u="sng" baseline="30000" dirty="0" smtClean="0"/>
              <a:t>2 </a:t>
            </a:r>
            <a:r>
              <a:rPr lang="en-US" u="sng" dirty="0" smtClean="0"/>
              <a:t>– 9.80 m/s</a:t>
            </a:r>
            <a:r>
              <a:rPr lang="en-US" u="sng" baseline="30000" dirty="0" smtClean="0"/>
              <a:t>2</a:t>
            </a:r>
            <a:r>
              <a:rPr lang="en-US" u="sng" dirty="0" smtClean="0"/>
              <a:t> </a:t>
            </a:r>
            <a:r>
              <a:rPr lang="en-US" dirty="0" smtClean="0"/>
              <a:t>   x 100% =  13.3%</a:t>
            </a:r>
          </a:p>
          <a:p>
            <a:r>
              <a:rPr lang="en-US" dirty="0" smtClean="0"/>
              <a:t>			9.80 m/s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Percent </a:t>
            </a:r>
            <a:r>
              <a:rPr lang="en-US" b="1" dirty="0" smtClean="0"/>
              <a:t>deviation </a:t>
            </a:r>
            <a:r>
              <a:rPr lang="en-US" dirty="0"/>
              <a:t>is used to determine </a:t>
            </a:r>
            <a:r>
              <a:rPr lang="en-US" b="1" dirty="0" smtClean="0"/>
              <a:t>precision, </a:t>
            </a:r>
            <a:r>
              <a:rPr lang="en-US" dirty="0"/>
              <a:t>or the </a:t>
            </a:r>
            <a:r>
              <a:rPr lang="en-US" dirty="0" smtClean="0"/>
              <a:t>closeness of measurements to each other.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	Percent </a:t>
            </a:r>
            <a:r>
              <a:rPr lang="en-US" dirty="0" smtClean="0"/>
              <a:t>deviation </a:t>
            </a:r>
            <a:r>
              <a:rPr lang="en-US" dirty="0"/>
              <a:t>=  </a:t>
            </a:r>
            <a:r>
              <a:rPr lang="en-US" u="sng" dirty="0"/>
              <a:t>measured value – </a:t>
            </a:r>
            <a:r>
              <a:rPr lang="en-US" u="sng" dirty="0" smtClean="0"/>
              <a:t>average </a:t>
            </a:r>
            <a:r>
              <a:rPr lang="en-US" u="sng" dirty="0"/>
              <a:t>value 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r>
              <a:rPr lang="en-US" dirty="0"/>
              <a:t>× 100%</a:t>
            </a:r>
          </a:p>
          <a:p>
            <a:r>
              <a:rPr lang="en-US" dirty="0"/>
              <a:t>		                     </a:t>
            </a:r>
            <a:r>
              <a:rPr lang="en-US" dirty="0" smtClean="0"/>
              <a:t>            average </a:t>
            </a:r>
            <a:r>
              <a:rPr lang="en-US" dirty="0"/>
              <a:t>value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16764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48400" y="16764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33528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33528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5200" y="49530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9530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1.7 Problem Solving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Problem solving is a skill learned by practice, practice, practice.</a:t>
            </a:r>
          </a:p>
          <a:p>
            <a:endParaRPr lang="en-US" dirty="0" smtClean="0"/>
          </a:p>
          <a:p>
            <a:r>
              <a:rPr lang="en-US" dirty="0" smtClean="0"/>
              <a:t>• The procedure you use will be unique;  develop what works for you.</a:t>
            </a:r>
          </a:p>
          <a:p>
            <a:endParaRPr lang="en-US" dirty="0" smtClean="0"/>
          </a:p>
          <a:p>
            <a:r>
              <a:rPr lang="en-US" dirty="0" smtClean="0"/>
              <a:t>HOWEVER, This is a procedure you can follow and build on.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Say it in words (talk it out).</a:t>
            </a:r>
          </a:p>
          <a:p>
            <a:pPr marL="342900" indent="-342900"/>
            <a:r>
              <a:rPr lang="en-US" dirty="0" smtClean="0"/>
              <a:t>	Read the problem carefully and analyze it. </a:t>
            </a:r>
          </a:p>
          <a:p>
            <a:pPr marL="342900" indent="-342900"/>
            <a:r>
              <a:rPr lang="en-US" dirty="0" smtClean="0"/>
              <a:t>	Write down the given data (</a:t>
            </a:r>
            <a:r>
              <a:rPr lang="en-US" dirty="0" err="1" smtClean="0"/>
              <a:t>knowns</a:t>
            </a:r>
            <a:r>
              <a:rPr lang="en-US" dirty="0" smtClean="0"/>
              <a:t>) and what you are to find (unknowns).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b="1" dirty="0" smtClean="0"/>
              <a:t>2. Say it in pictures </a:t>
            </a:r>
          </a:p>
          <a:p>
            <a:pPr marL="342900" indent="-342900"/>
            <a:r>
              <a:rPr lang="en-US" dirty="0" smtClean="0"/>
              <a:t>	Draw a diagram, if appropriate.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b="1" dirty="0" smtClean="0"/>
              <a:t>3. Say it in equations. </a:t>
            </a:r>
          </a:p>
          <a:p>
            <a:pPr marL="342900" indent="-342900"/>
            <a:r>
              <a:rPr lang="en-US" dirty="0" smtClean="0"/>
              <a:t>	Select your equations.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b="1" dirty="0" smtClean="0"/>
              <a:t>4. Simplify the equations.</a:t>
            </a:r>
          </a:p>
          <a:p>
            <a:pPr marL="342900" indent="-342900"/>
            <a:r>
              <a:rPr lang="en-US" dirty="0" smtClean="0"/>
              <a:t>	Isolate the unknown variable before plugging in numbers.</a:t>
            </a:r>
          </a:p>
          <a:p>
            <a:pPr marL="342900" indent="-342900"/>
            <a:r>
              <a:rPr lang="en-US" dirty="0" smtClean="0"/>
              <a:t>	</a:t>
            </a:r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1.7 Problem Solving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 Check the units.</a:t>
            </a:r>
          </a:p>
          <a:p>
            <a:r>
              <a:rPr lang="en-US" dirty="0" smtClean="0"/>
              <a:t>	Do this before calculating.</a:t>
            </a:r>
          </a:p>
          <a:p>
            <a:endParaRPr lang="en-US" dirty="0" smtClean="0"/>
          </a:p>
          <a:p>
            <a:r>
              <a:rPr lang="en-US" b="1" dirty="0" smtClean="0"/>
              <a:t>6. Plug in numbers and calculate; check significant figures.</a:t>
            </a:r>
          </a:p>
          <a:p>
            <a:r>
              <a:rPr lang="en-US" dirty="0" smtClean="0"/>
              <a:t>	Box your answer with units.</a:t>
            </a:r>
          </a:p>
          <a:p>
            <a:endParaRPr lang="en-US" b="1" dirty="0" smtClean="0"/>
          </a:p>
          <a:p>
            <a:r>
              <a:rPr lang="en-US" b="1" dirty="0" smtClean="0"/>
              <a:t>7. Check the answer. Is it reasonable?</a:t>
            </a:r>
          </a:p>
          <a:p>
            <a:pPr marL="342900" indent="-342900"/>
            <a:endParaRPr lang="en-US" dirty="0"/>
          </a:p>
        </p:txBody>
      </p:sp>
      <p:pic>
        <p:nvPicPr>
          <p:cNvPr id="25605" name="Picture 5" descr="C:\Users\Lisa\AppData\Local\Microsoft\Windows\Temporary Internet Files\Content.IE5\HVHXK7B3\MPj043953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4800600" cy="31958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3200400"/>
            <a:ext cx="3124200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Mrs. P’s Tip:</a:t>
            </a:r>
          </a:p>
          <a:p>
            <a:endParaRPr lang="en-US" i="1" dirty="0" smtClean="0"/>
          </a:p>
          <a:p>
            <a:r>
              <a:rPr lang="en-US" i="1" dirty="0" smtClean="0"/>
              <a:t>Always show your work; partial credit is a beautiful thing.</a:t>
            </a:r>
            <a:endParaRPr lang="en-US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Check for Understanding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2000" dirty="0" smtClean="0"/>
              <a:t>a. What is the difference between an exact number and a measured number?</a:t>
            </a:r>
          </a:p>
          <a:p>
            <a:pPr hangingPunct="0"/>
            <a:endParaRPr lang="en-US" sz="2000" dirty="0" smtClean="0"/>
          </a:p>
          <a:p>
            <a:pPr hangingPunct="0"/>
            <a:endParaRPr lang="en-US" sz="2000" dirty="0" smtClean="0"/>
          </a:p>
          <a:p>
            <a:pPr hangingPunct="0"/>
            <a:endParaRPr lang="en-US" sz="2000" dirty="0" smtClean="0"/>
          </a:p>
          <a:p>
            <a:pPr hangingPunct="0"/>
            <a:r>
              <a:rPr lang="en-US" sz="2000" dirty="0" smtClean="0"/>
              <a:t>b. What is the Atlantic / Pacific Rule?</a:t>
            </a:r>
          </a:p>
          <a:p>
            <a:pPr hangingPunct="0"/>
            <a:endParaRPr lang="en-US" sz="2000" dirty="0" smtClean="0"/>
          </a:p>
          <a:p>
            <a:pPr hangingPunct="0"/>
            <a:endParaRPr lang="en-US" sz="2000" dirty="0" smtClean="0"/>
          </a:p>
          <a:p>
            <a:pPr hangingPunct="0"/>
            <a:endParaRPr lang="en-US" sz="2000" dirty="0" smtClean="0"/>
          </a:p>
          <a:p>
            <a:pPr hangingPunct="0"/>
            <a:endParaRPr lang="en-US" sz="2000" dirty="0" smtClean="0"/>
          </a:p>
          <a:p>
            <a:pPr hangingPunct="0"/>
            <a:r>
              <a:rPr lang="en-US" sz="2000" dirty="0" smtClean="0"/>
              <a:t>c. What is the rule for addition and subtraction? </a:t>
            </a:r>
          </a:p>
          <a:p>
            <a:pPr hangingPunct="0"/>
            <a:endParaRPr lang="en-US" sz="2000" dirty="0" smtClean="0"/>
          </a:p>
          <a:p>
            <a:pPr hangingPunct="0"/>
            <a:endParaRPr lang="en-US" sz="2000" dirty="0" smtClean="0"/>
          </a:p>
          <a:p>
            <a:pPr hangingPunct="0"/>
            <a:endParaRPr lang="en-US" sz="2000" dirty="0" smtClean="0"/>
          </a:p>
          <a:p>
            <a:pPr hangingPunct="0"/>
            <a:r>
              <a:rPr lang="en-US" sz="2000" dirty="0" smtClean="0"/>
              <a:t>d. What is the rule for multiplication and division? </a:t>
            </a:r>
          </a:p>
          <a:p>
            <a:pPr hangingPunct="0"/>
            <a:endParaRPr lang="en-US" sz="2000" dirty="0" smtClean="0"/>
          </a:p>
          <a:p>
            <a:pPr hangingPunct="0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1143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 exact number has no uncertainty or error, and a measured number does.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3622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the decimal is absent, count from the Atlantic side from the 1</a:t>
            </a:r>
            <a:r>
              <a:rPr lang="en-US" sz="2000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dirty="0" smtClean="0">
                <a:solidFill>
                  <a:srgbClr val="FF0000"/>
                </a:solidFill>
              </a:rPr>
              <a:t> non-zero digit. If the decimal is present, count from the Pacific side from the 1</a:t>
            </a:r>
            <a:r>
              <a:rPr lang="en-US" sz="2000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dirty="0" smtClean="0">
                <a:solidFill>
                  <a:srgbClr val="FF0000"/>
                </a:solidFill>
              </a:rPr>
              <a:t> non-zero digit.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962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result of your calculation can never be more precise than the least precise measurement, meaning places after the decimal point.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257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product or quotient has the same number of sig figs as the least precise number.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000" dirty="0" smtClean="0"/>
              <a:t>e. What are the rules for rounding?</a:t>
            </a:r>
          </a:p>
          <a:p>
            <a:pPr hangingPunct="0"/>
            <a:endParaRPr lang="en-US" dirty="0" smtClean="0"/>
          </a:p>
          <a:p>
            <a:pPr hangingPunct="0"/>
            <a:endParaRPr lang="en-US" dirty="0" smtClean="0"/>
          </a:p>
          <a:p>
            <a:pPr hangingPunct="0"/>
            <a:endParaRPr lang="en-US" dirty="0" smtClean="0"/>
          </a:p>
          <a:p>
            <a:pPr hangingPunct="0"/>
            <a:endParaRPr lang="en-US" dirty="0" smtClean="0"/>
          </a:p>
          <a:p>
            <a:pPr hangingPunct="0"/>
            <a:endParaRPr lang="en-US" sz="2000" dirty="0" smtClean="0"/>
          </a:p>
          <a:p>
            <a:pPr hangingPunct="0"/>
            <a:r>
              <a:rPr lang="en-US" sz="2000" dirty="0" smtClean="0"/>
              <a:t>f. Describe a good problem solving strategy.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Check for Understanding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Look at the figure to the right of the figure that is to be last.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If it is less than 5, drop it and all the figures to the right of it.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If it is greater than or equal to  5, increase by 1 the number to be rounded.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Talk it out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Draw a picture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Write your equations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Isolate the unknown variable before plugging in numbers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Check the units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Calculate and solve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Does the answer make sense?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5626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HW 1: pp. 26-31: 2,3,8,16,18,19, 28,29,38,39,52,54,56, 62, 68, 73, 74, 75.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1.6 Significant Figures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 error  </a:t>
            </a:r>
            <a:r>
              <a:rPr lang="en-US" dirty="0" smtClean="0"/>
              <a:t>is used to determine </a:t>
            </a:r>
            <a:r>
              <a:rPr lang="en-US" b="1" dirty="0" smtClean="0"/>
              <a:t>accuracy, </a:t>
            </a:r>
            <a:r>
              <a:rPr lang="en-US" dirty="0" smtClean="0"/>
              <a:t>or the variation of a measurement compared to the accepted or theoretical value.</a:t>
            </a:r>
          </a:p>
          <a:p>
            <a:endParaRPr lang="en-US" dirty="0" smtClean="0"/>
          </a:p>
          <a:p>
            <a:r>
              <a:rPr lang="en-US" dirty="0" smtClean="0"/>
              <a:t>	Percent error =  </a:t>
            </a:r>
            <a:r>
              <a:rPr lang="en-US" u="sng" dirty="0" smtClean="0"/>
              <a:t>measured value – accepted value </a:t>
            </a:r>
            <a:r>
              <a:rPr lang="en-US" dirty="0" smtClean="0"/>
              <a:t> × 100%</a:t>
            </a:r>
          </a:p>
          <a:p>
            <a:r>
              <a:rPr lang="en-US" dirty="0" smtClean="0"/>
              <a:t>		                     accepted value</a:t>
            </a:r>
          </a:p>
          <a:p>
            <a:endParaRPr lang="en-US" dirty="0" smtClean="0"/>
          </a:p>
          <a:p>
            <a:r>
              <a:rPr lang="en-US" i="1" dirty="0" smtClean="0"/>
              <a:t>Example:  </a:t>
            </a:r>
            <a:r>
              <a:rPr lang="en-US" dirty="0" smtClean="0"/>
              <a:t>The accepted value for the acceleration due to gravity is 9.80 m/s</a:t>
            </a:r>
            <a:r>
              <a:rPr lang="en-US" baseline="30000" dirty="0" smtClean="0"/>
              <a:t>2</a:t>
            </a:r>
            <a:r>
              <a:rPr lang="en-US" dirty="0" smtClean="0"/>
              <a:t>.  The experimental results on the first trial was 8.50 m/s</a:t>
            </a:r>
            <a:r>
              <a:rPr lang="en-US" baseline="30000" dirty="0" smtClean="0"/>
              <a:t>2</a:t>
            </a:r>
            <a:r>
              <a:rPr lang="en-US" dirty="0" smtClean="0"/>
              <a:t>.  What was the percent error?</a:t>
            </a:r>
          </a:p>
          <a:p>
            <a:endParaRPr lang="en-US" dirty="0" smtClean="0"/>
          </a:p>
          <a:p>
            <a:r>
              <a:rPr lang="en-US" dirty="0" smtClean="0"/>
              <a:t>		 </a:t>
            </a:r>
            <a:r>
              <a:rPr lang="en-US" u="sng" dirty="0" smtClean="0"/>
              <a:t>8.50 m/s</a:t>
            </a:r>
            <a:r>
              <a:rPr lang="en-US" u="sng" baseline="30000" dirty="0" smtClean="0"/>
              <a:t>2 </a:t>
            </a:r>
            <a:r>
              <a:rPr lang="en-US" u="sng" dirty="0" smtClean="0"/>
              <a:t>– 9.80 m/s</a:t>
            </a:r>
            <a:r>
              <a:rPr lang="en-US" u="sng" baseline="30000" dirty="0" smtClean="0"/>
              <a:t>2</a:t>
            </a:r>
            <a:r>
              <a:rPr lang="en-US" u="sng" dirty="0" smtClean="0"/>
              <a:t> </a:t>
            </a:r>
            <a:r>
              <a:rPr lang="en-US" dirty="0" smtClean="0"/>
              <a:t>    x 100% =  13.3%</a:t>
            </a:r>
          </a:p>
          <a:p>
            <a:r>
              <a:rPr lang="en-US" dirty="0" smtClean="0"/>
              <a:t>			9.80 m/s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16764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48400" y="16764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33528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3276600"/>
            <a:ext cx="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Warmup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001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Perhaps the most recognizable equation in physics comes form Einstein’s theory of relativity: </a:t>
            </a:r>
            <a:r>
              <a:rPr lang="en-US" b="1" dirty="0" smtClean="0"/>
              <a:t>E = mc</a:t>
            </a:r>
            <a:r>
              <a:rPr lang="en-US" b="1" baseline="30000" dirty="0" smtClean="0"/>
              <a:t>2</a:t>
            </a:r>
            <a:r>
              <a:rPr lang="en-US" dirty="0" smtClean="0"/>
              <a:t>. It is the cornerstone of understanding nuclear energy reactions and has guided astrophysicists in their development of the Big Bang theory.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019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Phamous</a:t>
            </a:r>
            <a:r>
              <a:rPr lang="en-US" sz="1200" dirty="0" smtClean="0"/>
              <a:t> Phrases VIII (Physics </a:t>
            </a:r>
            <a:r>
              <a:rPr lang="en-US" sz="1200" dirty="0" err="1" smtClean="0"/>
              <a:t>Warmup</a:t>
            </a:r>
            <a:r>
              <a:rPr lang="en-US" sz="1200" dirty="0" smtClean="0"/>
              <a:t> #152)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09800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Einstein even liked to answer questions about life analytically. Once, when asked for advice about how to be successful, he replied “If A is success in life, then </a:t>
            </a:r>
            <a:r>
              <a:rPr lang="en-US" sz="2000" b="1" dirty="0" smtClean="0"/>
              <a:t>A = x + y + z. </a:t>
            </a:r>
            <a:r>
              <a:rPr lang="en-US" sz="2000" dirty="0" smtClean="0"/>
              <a:t>Work is 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n-US" sz="2000" b="1" dirty="0" smtClean="0"/>
              <a:t>y</a:t>
            </a:r>
            <a:r>
              <a:rPr lang="en-US" sz="2000" dirty="0" smtClean="0"/>
              <a:t> is play and </a:t>
            </a:r>
            <a:r>
              <a:rPr lang="en-US" sz="2000" b="1" dirty="0" smtClean="0"/>
              <a:t>z</a:t>
            </a:r>
            <a:r>
              <a:rPr lang="en-US" sz="2000" dirty="0" smtClean="0"/>
              <a:t> is</a:t>
            </a:r>
          </a:p>
          <a:p>
            <a:r>
              <a:rPr lang="en-US" sz="2000" dirty="0" smtClean="0"/>
              <a:t>	</a:t>
            </a:r>
            <a:r>
              <a:rPr lang="en-US" sz="3200" dirty="0" smtClean="0"/>
              <a:t> _ _ _ _ _ _ _   _ _ _ _   _ _ _ _ _   _ _ _ _ .”</a:t>
            </a:r>
          </a:p>
          <a:p>
            <a:r>
              <a:rPr lang="en-US" sz="3200" dirty="0" smtClean="0"/>
              <a:t>	</a:t>
            </a:r>
            <a:r>
              <a:rPr lang="en-US" dirty="0" smtClean="0"/>
              <a:t>            (7 letters)	            (4 letters)	       (5 letters)            (4 letters)</a:t>
            </a:r>
          </a:p>
          <a:p>
            <a:endParaRPr lang="en-US" dirty="0" smtClean="0"/>
          </a:p>
          <a:p>
            <a:r>
              <a:rPr lang="en-US" dirty="0" smtClean="0"/>
              <a:t>Solve the letter tile puzzle to find out what </a:t>
            </a:r>
            <a:r>
              <a:rPr lang="en-US" b="1" dirty="0" smtClean="0"/>
              <a:t>z</a:t>
            </a:r>
            <a:r>
              <a:rPr lang="en-US" dirty="0" smtClean="0"/>
              <a:t> is.</a:t>
            </a:r>
          </a:p>
          <a:p>
            <a:endParaRPr lang="en-US" dirty="0" smtClean="0"/>
          </a:p>
          <a:p>
            <a:r>
              <a:rPr lang="en-US" sz="2000" dirty="0" smtClean="0"/>
              <a:t>  G         Y      U  T  H             S  H      O  U  R       K  E  </a:t>
            </a:r>
            <a:r>
              <a:rPr lang="en-US" sz="2000" dirty="0" err="1" smtClean="0"/>
              <a:t>E</a:t>
            </a:r>
            <a:r>
              <a:rPr lang="en-US" sz="2000" dirty="0" smtClean="0"/>
              <a:t>      U  T                 M  O      P  I  N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04800" y="4953000"/>
            <a:ext cx="8382000" cy="381000"/>
            <a:chOff x="609600" y="4953000"/>
            <a:chExt cx="8382000" cy="381000"/>
          </a:xfrm>
        </p:grpSpPr>
        <p:sp>
          <p:nvSpPr>
            <p:cNvPr id="8" name="Rectangle 7"/>
            <p:cNvSpPr/>
            <p:nvPr/>
          </p:nvSpPr>
          <p:spPr>
            <a:xfrm>
              <a:off x="16764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2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68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36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772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Warmup</a:t>
            </a:r>
            <a:r>
              <a:rPr lang="en-US" sz="2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 Solution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019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Phamous</a:t>
            </a:r>
            <a:r>
              <a:rPr lang="en-US" sz="1200" dirty="0" smtClean="0"/>
              <a:t> Phrases VIII (Physics </a:t>
            </a:r>
            <a:r>
              <a:rPr lang="en-US" sz="1200" dirty="0" err="1" smtClean="0"/>
              <a:t>Warmup</a:t>
            </a:r>
            <a:r>
              <a:rPr lang="en-US" sz="1200" dirty="0" smtClean="0"/>
              <a:t> #152)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Einstein even liked to answer questions about life analytically. Once, when asked for advice about how to be successful, he replied “If A is success in life, then </a:t>
            </a:r>
            <a:r>
              <a:rPr lang="en-US" sz="2000" b="1" dirty="0" smtClean="0"/>
              <a:t>A = x + y + z. </a:t>
            </a:r>
            <a:r>
              <a:rPr lang="en-US" sz="2000" dirty="0" smtClean="0"/>
              <a:t>Work is 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n-US" sz="2000" b="1" dirty="0" smtClean="0"/>
              <a:t>y</a:t>
            </a:r>
            <a:r>
              <a:rPr lang="en-US" sz="2000" dirty="0" smtClean="0"/>
              <a:t> is play and </a:t>
            </a:r>
            <a:r>
              <a:rPr lang="en-US" sz="2000" b="1" dirty="0" smtClean="0"/>
              <a:t>z</a:t>
            </a:r>
            <a:r>
              <a:rPr lang="en-US" sz="2000" dirty="0" smtClean="0"/>
              <a:t> is</a:t>
            </a:r>
          </a:p>
          <a:p>
            <a:r>
              <a:rPr lang="en-US" sz="2000" dirty="0" smtClean="0"/>
              <a:t>	</a:t>
            </a:r>
            <a:r>
              <a:rPr lang="en-US" sz="3200" dirty="0" smtClean="0"/>
              <a:t> _ _ _ _ _ _ _   _ _ _ _   _ _ _ _ _   _ _ _ _ .”</a:t>
            </a:r>
          </a:p>
          <a:p>
            <a:r>
              <a:rPr lang="en-US" sz="3200" dirty="0" smtClean="0"/>
              <a:t>	</a:t>
            </a:r>
            <a:r>
              <a:rPr lang="en-US" dirty="0" smtClean="0"/>
              <a:t>            (7 letters)	            (4 letters)	       (5 letters)            (4 letters)</a:t>
            </a:r>
          </a:p>
          <a:p>
            <a:endParaRPr lang="en-US" dirty="0" smtClean="0"/>
          </a:p>
          <a:p>
            <a:r>
              <a:rPr lang="en-US" dirty="0" smtClean="0"/>
              <a:t>Solve the letter tile puzzle to find out what </a:t>
            </a:r>
            <a:r>
              <a:rPr lang="en-US" b="1" dirty="0" smtClean="0"/>
              <a:t>z</a:t>
            </a:r>
            <a:r>
              <a:rPr lang="en-US" dirty="0" smtClean="0"/>
              <a:t> is.</a:t>
            </a:r>
          </a:p>
          <a:p>
            <a:endParaRPr lang="en-US" dirty="0" smtClean="0"/>
          </a:p>
          <a:p>
            <a:r>
              <a:rPr lang="en-US" sz="2000" dirty="0" smtClean="0"/>
              <a:t>   K  E  </a:t>
            </a:r>
            <a:r>
              <a:rPr lang="en-US" sz="2000" dirty="0" err="1" smtClean="0"/>
              <a:t>E</a:t>
            </a:r>
            <a:r>
              <a:rPr lang="en-US" sz="2000" dirty="0" smtClean="0"/>
              <a:t>	      P  I   N        G       Y      O  U  R            M O      U  T  H            S  H      U  T</a:t>
            </a:r>
            <a:endParaRPr lang="en-US" sz="2000" dirty="0"/>
          </a:p>
        </p:txBody>
      </p:sp>
      <p:grpSp>
        <p:nvGrpSpPr>
          <p:cNvPr id="6" name="Group 18"/>
          <p:cNvGrpSpPr/>
          <p:nvPr/>
        </p:nvGrpSpPr>
        <p:grpSpPr>
          <a:xfrm>
            <a:off x="304800" y="3657600"/>
            <a:ext cx="8382000" cy="381000"/>
            <a:chOff x="609600" y="4953000"/>
            <a:chExt cx="8382000" cy="381000"/>
          </a:xfrm>
        </p:grpSpPr>
        <p:sp>
          <p:nvSpPr>
            <p:cNvPr id="8" name="Rectangle 7"/>
            <p:cNvSpPr/>
            <p:nvPr/>
          </p:nvSpPr>
          <p:spPr>
            <a:xfrm>
              <a:off x="16764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32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68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36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77200" y="49530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1.1 -1.3 International System of Units (SI)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914400" y="3200400"/>
          <a:ext cx="719356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4" imgW="4933333" imgH="2247619" progId="">
                  <p:embed/>
                </p:oleObj>
              </mc:Choice>
              <mc:Fallback>
                <p:oleObj name="Photo Editor Photo" r:id="rId4" imgW="4933333" imgH="2247619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7193567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7620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Objects and phenomena are measured and described using </a:t>
            </a:r>
            <a:r>
              <a:rPr lang="en-US" b="1" dirty="0" smtClean="0"/>
              <a:t>standard units</a:t>
            </a:r>
            <a:r>
              <a:rPr lang="en-US" dirty="0" smtClean="0"/>
              <a:t>, a group of which makes up a system of units.</a:t>
            </a:r>
          </a:p>
          <a:p>
            <a:pPr lvl="1"/>
            <a:r>
              <a:rPr lang="en-US" dirty="0" smtClean="0"/>
              <a:t> -  example: British System (feet, pounds)</a:t>
            </a:r>
          </a:p>
          <a:p>
            <a:pPr lvl="1"/>
            <a:r>
              <a:rPr lang="en-US" dirty="0" smtClean="0"/>
              <a:t> -  SI is a modernized version of the metric system, base 10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 has </a:t>
            </a:r>
            <a:r>
              <a:rPr lang="en-US" b="1" dirty="0" smtClean="0"/>
              <a:t>seven base or fundamental units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</a:t>
            </a:r>
            <a:r>
              <a:rPr lang="en-US" b="1" dirty="0" smtClean="0"/>
              <a:t>derived unit </a:t>
            </a:r>
            <a:r>
              <a:rPr lang="en-US" dirty="0" smtClean="0"/>
              <a:t>is a combination of the base units. ex: meters per second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1.1 -1.3 International System of Units (SI)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760" name="Object 16"/>
          <p:cNvGraphicFramePr>
            <a:graphicFrameLocks noChangeAspect="1"/>
          </p:cNvGraphicFramePr>
          <p:nvPr/>
        </p:nvGraphicFramePr>
        <p:xfrm>
          <a:off x="516789" y="987904"/>
          <a:ext cx="7941411" cy="541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4" imgW="9659698" imgH="6582694" progId="">
                  <p:embed/>
                </p:oleObj>
              </mc:Choice>
              <mc:Fallback>
                <p:oleObj name="Photo Editor Photo" r:id="rId4" imgW="9659698" imgH="658269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89" y="987904"/>
                        <a:ext cx="7941411" cy="5412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1.4 Dimensional Analysis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fundamental or base quantities, such as length [L] , mass [M] , and time [T] are called </a:t>
            </a:r>
            <a:r>
              <a:rPr lang="en-US" sz="2000" b="1" dirty="0" smtClean="0"/>
              <a:t>dimensions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Dimensional Analysis is a procedure by which the dimensional correctness of an equation can be checked.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Both sides of an equation must not only be equal in numerical value, but also in dimension.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Dimensions can be treated like algebraic quantities.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Units, instead of dimensional symbols, may be used in </a:t>
            </a:r>
            <a:r>
              <a:rPr lang="en-US" sz="2000" b="1" dirty="0" smtClean="0"/>
              <a:t>unit analysis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1.4 Dimensional Analysis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Dimensional or Unit Analysis can be used to </a:t>
            </a:r>
          </a:p>
          <a:p>
            <a:endParaRPr lang="en-US" sz="2000" dirty="0" smtClean="0"/>
          </a:p>
          <a:p>
            <a:r>
              <a:rPr lang="en-US" sz="2000" dirty="0" smtClean="0"/>
              <a:t>	1) check whether an equation is dimensionally correct, i.e., if an 	equation has the same dimension or units on both sides.</a:t>
            </a:r>
          </a:p>
          <a:p>
            <a:endParaRPr lang="en-US" sz="2000" dirty="0" smtClean="0"/>
          </a:p>
          <a:p>
            <a:r>
              <a:rPr lang="en-US" sz="2000" dirty="0" smtClean="0"/>
              <a:t>	2) find out the dimension or units of derived quantities.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276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Example 1.1: </a:t>
            </a:r>
          </a:p>
          <a:p>
            <a:endParaRPr lang="en-US" sz="2000" dirty="0" smtClean="0"/>
          </a:p>
          <a:p>
            <a:r>
              <a:rPr lang="en-US" sz="2000" dirty="0" smtClean="0"/>
              <a:t>	Check whether the equation x = at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is dimensionally correct, where x 	is length, a is acceleration, and t is time interval.</a:t>
            </a:r>
            <a:endParaRPr lang="en-US" dirty="0" smtClean="0"/>
          </a:p>
        </p:txBody>
      </p:sp>
      <p:pic>
        <p:nvPicPr>
          <p:cNvPr id="4100" name="Picture 4" descr="C:\Users\Lisa\AppData\Local\Microsoft\Windows\Temporary Internet Files\Content.IE5\YANNMC7Y\MCj041363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19600"/>
            <a:ext cx="1212417" cy="157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1.4 Dimensional Analysis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 1.1</a:t>
            </a:r>
            <a:r>
              <a:rPr lang="en-US" dirty="0" smtClean="0"/>
              <a:t>: Check whether the equation x = at</a:t>
            </a:r>
            <a:r>
              <a:rPr lang="en-US" baseline="30000" dirty="0" smtClean="0"/>
              <a:t>2</a:t>
            </a:r>
            <a:r>
              <a:rPr lang="en-US" dirty="0" smtClean="0"/>
              <a:t> is correct, where x is length, a is acceleration, and t is time interval.</a:t>
            </a:r>
          </a:p>
          <a:p>
            <a:endParaRPr lang="en-US" dirty="0" smtClean="0"/>
          </a:p>
          <a:p>
            <a:r>
              <a:rPr lang="en-US" dirty="0" smtClean="0"/>
              <a:t>Solution:		</a:t>
            </a:r>
            <a:r>
              <a:rPr lang="en-US" baseline="30000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Dimensional analysis:    </a:t>
            </a:r>
            <a:r>
              <a:rPr lang="en-US" b="1" dirty="0" smtClean="0"/>
              <a:t>left side of equation</a:t>
            </a:r>
            <a:r>
              <a:rPr lang="en-US" dirty="0" smtClean="0"/>
              <a:t>		</a:t>
            </a:r>
            <a:r>
              <a:rPr lang="en-US" b="1" dirty="0" smtClean="0"/>
              <a:t>right side of equation</a:t>
            </a:r>
          </a:p>
          <a:p>
            <a:r>
              <a:rPr lang="en-US" dirty="0" smtClean="0"/>
              <a:t>			 [L]		= 	</a:t>
            </a:r>
            <a:r>
              <a:rPr lang="en-US" u="sng" dirty="0" smtClean="0"/>
              <a:t> [L] </a:t>
            </a:r>
            <a:r>
              <a:rPr lang="en-US" dirty="0" smtClean="0"/>
              <a:t> x [T]</a:t>
            </a:r>
            <a:r>
              <a:rPr lang="en-US" baseline="30000" dirty="0" smtClean="0"/>
              <a:t> 2</a:t>
            </a:r>
            <a:r>
              <a:rPr lang="en-US" dirty="0" smtClean="0"/>
              <a:t>  = [L]</a:t>
            </a:r>
          </a:p>
          <a:p>
            <a:r>
              <a:rPr lang="en-US" baseline="30000" dirty="0" smtClean="0"/>
              <a:t>						</a:t>
            </a:r>
            <a:r>
              <a:rPr lang="en-US" dirty="0" smtClean="0"/>
              <a:t> [T]</a:t>
            </a:r>
            <a:r>
              <a:rPr lang="en-US" baseline="30000" dirty="0" smtClean="0"/>
              <a:t> 2</a:t>
            </a:r>
            <a:r>
              <a:rPr lang="en-US" dirty="0" smtClean="0"/>
              <a:t> </a:t>
            </a:r>
          </a:p>
          <a:p>
            <a:r>
              <a:rPr lang="en-US" dirty="0" smtClean="0"/>
              <a:t>	The dimension of the left side is equal to the right, so the equation is 	dimensionally correct.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i="1" dirty="0" smtClean="0">
                <a:solidFill>
                  <a:srgbClr val="FF0000"/>
                </a:solidFill>
              </a:rPr>
              <a:t>Warning: dimensionally correct does not necessarily mean the equation is 	correct.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Unit analysis: 	Units of the left side are m</a:t>
            </a:r>
          </a:p>
          <a:p>
            <a:r>
              <a:rPr lang="en-US" dirty="0" smtClean="0"/>
              <a:t>		Units of the right side are (m/s</a:t>
            </a:r>
            <a:r>
              <a:rPr lang="en-US" baseline="30000" dirty="0" smtClean="0"/>
              <a:t>2</a:t>
            </a:r>
            <a:r>
              <a:rPr lang="en-US" dirty="0" smtClean="0"/>
              <a:t>)(s</a:t>
            </a:r>
            <a:r>
              <a:rPr lang="en-US" baseline="30000" dirty="0" smtClean="0"/>
              <a:t>2</a:t>
            </a:r>
            <a:r>
              <a:rPr lang="en-US" dirty="0" smtClean="0"/>
              <a:t>) = m     </a:t>
            </a:r>
            <a:r>
              <a:rPr lang="en-US" b="1" dirty="0" smtClean="0">
                <a:solidFill>
                  <a:srgbClr val="00B050"/>
                </a:solidFill>
              </a:rPr>
              <a:t>Check √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1524000"/>
          <a:ext cx="5029200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78218"/>
                <a:gridCol w="1580198"/>
                <a:gridCol w="1354455"/>
                <a:gridCol w="11163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[L]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[L] / [T]</a:t>
                      </a:r>
                      <a:r>
                        <a:rPr lang="en-US" baseline="3000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m/s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[T]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553200" y="3505200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19800" y="3810000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1175</Words>
  <Application>Microsoft Office PowerPoint</Application>
  <PresentationFormat>On-screen Show (4:3)</PresentationFormat>
  <Paragraphs>368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Photo Editor Photo</vt:lpstr>
      <vt:lpstr>Chapter 1 Units and Problem Solving</vt:lpstr>
      <vt:lpstr>Homework for 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Units and Problem Solving</dc:title>
  <dc:creator>Lisa Pizarchik</dc:creator>
  <cp:lastModifiedBy>Williams, Brian</cp:lastModifiedBy>
  <cp:revision>113</cp:revision>
  <cp:lastPrinted>2016-05-31T14:38:22Z</cp:lastPrinted>
  <dcterms:created xsi:type="dcterms:W3CDTF">2009-07-08T17:06:02Z</dcterms:created>
  <dcterms:modified xsi:type="dcterms:W3CDTF">2019-08-19T12:33:00Z</dcterms:modified>
</cp:coreProperties>
</file>